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33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13.10.2022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13.10.2022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13.10.2022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13.10.2022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13.10.2022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13.10.2022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13.10.2022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13.10.2022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13.10.2022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13.10.2022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13.10.2022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90A66AE-81F5-474A-B74B-EE41E9320F19}" type="datetimeFigureOut">
              <a:rPr lang="uk-UA" smtClean="0"/>
              <a:t>13.10.2022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10" Type="http://schemas.microsoft.com/office/2007/relationships/hdphoto" Target="../media/hdphoto4.wdp"/><Relationship Id="rId4" Type="http://schemas.openxmlformats.org/officeDocument/2006/relationships/image" Target="../media/image3.jpeg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microsoft.com/office/2007/relationships/hdphoto" Target="../media/hdphoto5.wdp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Выше нос! | Позитивные мотиватор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59" t="4800" r="6488" b="19337"/>
          <a:stretch/>
        </p:blipFill>
        <p:spPr bwMode="auto">
          <a:xfrm>
            <a:off x="3606166" y="3454761"/>
            <a:ext cx="2011680" cy="1481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126668" y="692696"/>
            <a:ext cx="5770984" cy="570392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FFFF00"/>
                </a:solidFill>
              </a:rPr>
              <a:t>Як мотивувати себе?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13"/>
          </p:nvPr>
        </p:nvSpPr>
        <p:spPr>
          <a:xfrm>
            <a:off x="251520" y="2883928"/>
            <a:ext cx="3822192" cy="3447288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</a:pPr>
            <a:r>
              <a:rPr lang="ru-RU" dirty="0">
                <a:solidFill>
                  <a:srgbClr val="000000"/>
                </a:solidFill>
                <a:latin typeface="Calibri"/>
              </a:rPr>
              <a:t>🤓  Людина так </a:t>
            </a:r>
            <a:r>
              <a:rPr lang="ru-RU" dirty="0" err="1">
                <a:solidFill>
                  <a:srgbClr val="000000"/>
                </a:solidFill>
                <a:latin typeface="Calibri"/>
              </a:rPr>
              <a:t>влаштована</a:t>
            </a:r>
            <a:r>
              <a:rPr lang="ru-RU" dirty="0">
                <a:solidFill>
                  <a:srgbClr val="000000"/>
                </a:solidFill>
                <a:latin typeface="Calibri"/>
              </a:rPr>
              <a:t>, що не може </a:t>
            </a:r>
            <a:r>
              <a:rPr lang="ru-RU" dirty="0" err="1">
                <a:solidFill>
                  <a:srgbClr val="000000"/>
                </a:solidFill>
                <a:latin typeface="Calibri"/>
              </a:rPr>
              <a:t>працювати</a:t>
            </a:r>
            <a:r>
              <a:rPr lang="ru-RU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libri"/>
              </a:rPr>
              <a:t>постійно</a:t>
            </a:r>
            <a:r>
              <a:rPr lang="ru-RU" dirty="0">
                <a:solidFill>
                  <a:srgbClr val="000000"/>
                </a:solidFill>
                <a:latin typeface="Calibri"/>
              </a:rPr>
              <a:t> в одному </a:t>
            </a:r>
            <a:r>
              <a:rPr lang="ru-RU" dirty="0" err="1">
                <a:solidFill>
                  <a:srgbClr val="000000"/>
                </a:solidFill>
                <a:latin typeface="Calibri"/>
              </a:rPr>
              <a:t>режимі</a:t>
            </a:r>
            <a:r>
              <a:rPr lang="ru-RU" dirty="0">
                <a:solidFill>
                  <a:srgbClr val="000000"/>
                </a:solidFill>
                <a:latin typeface="Calibri"/>
              </a:rPr>
              <a:t>. </a:t>
            </a:r>
            <a:endParaRPr lang="ru-RU" dirty="0"/>
          </a:p>
          <a:p>
            <a:pPr>
              <a:spcBef>
                <a:spcPts val="0"/>
              </a:spcBef>
            </a:pP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Calibri"/>
              </a:rPr>
              <a:t>😩  </a:t>
            </a:r>
            <a:r>
              <a:rPr lang="ru-RU" dirty="0" err="1">
                <a:solidFill>
                  <a:srgbClr val="000000"/>
                </a:solidFill>
                <a:latin typeface="Calibri"/>
              </a:rPr>
              <a:t>Періодично</a:t>
            </a:r>
            <a:r>
              <a:rPr lang="ru-RU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libri"/>
              </a:rPr>
              <a:t>відбувається</a:t>
            </a:r>
            <a:r>
              <a:rPr lang="ru-RU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libri"/>
              </a:rPr>
              <a:t>занепад</a:t>
            </a:r>
            <a:r>
              <a:rPr lang="ru-RU" dirty="0">
                <a:solidFill>
                  <a:srgbClr val="000000"/>
                </a:solidFill>
                <a:latin typeface="Calibri"/>
              </a:rPr>
              <a:t> сил, </a:t>
            </a:r>
            <a:r>
              <a:rPr lang="ru-RU" dirty="0" err="1">
                <a:solidFill>
                  <a:srgbClr val="000000"/>
                </a:solidFill>
                <a:latin typeface="Calibri"/>
              </a:rPr>
              <a:t>опускаються</a:t>
            </a:r>
            <a:r>
              <a:rPr lang="ru-RU" dirty="0">
                <a:solidFill>
                  <a:srgbClr val="000000"/>
                </a:solidFill>
                <a:latin typeface="Calibri"/>
              </a:rPr>
              <a:t> руки і </a:t>
            </a:r>
            <a:r>
              <a:rPr lang="ru-RU" dirty="0" err="1">
                <a:solidFill>
                  <a:srgbClr val="000000"/>
                </a:solidFill>
                <a:latin typeface="Calibri"/>
              </a:rPr>
              <a:t>зовсім</a:t>
            </a:r>
            <a:r>
              <a:rPr lang="ru-RU" dirty="0">
                <a:solidFill>
                  <a:srgbClr val="000000"/>
                </a:solidFill>
                <a:latin typeface="Calibri"/>
              </a:rPr>
              <a:t> не </a:t>
            </a:r>
            <a:r>
              <a:rPr lang="ru-RU" dirty="0" err="1">
                <a:solidFill>
                  <a:srgbClr val="000000"/>
                </a:solidFill>
                <a:latin typeface="Calibri"/>
              </a:rPr>
              <a:t>хочеться</a:t>
            </a:r>
            <a:r>
              <a:rPr lang="ru-RU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libri"/>
              </a:rPr>
              <a:t>нічого</a:t>
            </a:r>
            <a:r>
              <a:rPr lang="ru-RU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alibri"/>
              </a:rPr>
              <a:t>робити</a:t>
            </a:r>
            <a:r>
              <a:rPr lang="ru-RU" dirty="0">
                <a:solidFill>
                  <a:srgbClr val="000000"/>
                </a:solidFill>
                <a:latin typeface="Calibri"/>
              </a:rPr>
              <a:t>. </a:t>
            </a:r>
            <a:endParaRPr lang="ru-RU" dirty="0"/>
          </a:p>
          <a:p>
            <a:pPr>
              <a:spcBef>
                <a:spcPts val="0"/>
              </a:spcBef>
            </a:pP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Calibri"/>
              </a:rPr>
              <a:t>😉  У </a:t>
            </a:r>
            <a:r>
              <a:rPr lang="ru-RU" dirty="0" err="1">
                <a:solidFill>
                  <a:srgbClr val="000000"/>
                </a:solidFill>
                <a:latin typeface="Calibri"/>
              </a:rPr>
              <a:t>цей</a:t>
            </a:r>
            <a:r>
              <a:rPr lang="ru-RU" dirty="0">
                <a:solidFill>
                  <a:srgbClr val="000000"/>
                </a:solidFill>
                <a:latin typeface="Calibri"/>
              </a:rPr>
              <a:t> момент </a:t>
            </a:r>
            <a:r>
              <a:rPr lang="ru-RU" dirty="0" err="1">
                <a:solidFill>
                  <a:srgbClr val="000000"/>
                </a:solidFill>
                <a:latin typeface="Calibri"/>
              </a:rPr>
              <a:t>важливо</a:t>
            </a:r>
            <a:r>
              <a:rPr lang="ru-RU" dirty="0">
                <a:solidFill>
                  <a:srgbClr val="000000"/>
                </a:solidFill>
                <a:latin typeface="Calibri"/>
              </a:rPr>
              <a:t> себе </a:t>
            </a:r>
            <a:r>
              <a:rPr lang="ru-RU" dirty="0" err="1">
                <a:solidFill>
                  <a:srgbClr val="000000"/>
                </a:solidFill>
                <a:latin typeface="Calibri"/>
              </a:rPr>
              <a:t>підбадьорити</a:t>
            </a:r>
            <a:r>
              <a:rPr lang="ru-RU" dirty="0">
                <a:solidFill>
                  <a:srgbClr val="000000"/>
                </a:solidFill>
                <a:latin typeface="Calibri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Calibri"/>
              </a:rPr>
              <a:t>мотивувати</a:t>
            </a:r>
            <a:r>
              <a:rPr lang="ru-RU" dirty="0">
                <a:solidFill>
                  <a:srgbClr val="000000"/>
                </a:solidFill>
                <a:latin typeface="Calibri"/>
              </a:rPr>
              <a:t>, щоб </a:t>
            </a:r>
            <a:r>
              <a:rPr lang="ru-RU" dirty="0" err="1">
                <a:solidFill>
                  <a:srgbClr val="000000"/>
                </a:solidFill>
                <a:latin typeface="Calibri"/>
              </a:rPr>
              <a:t>повернутися</a:t>
            </a:r>
            <a:r>
              <a:rPr lang="ru-RU" dirty="0">
                <a:solidFill>
                  <a:srgbClr val="000000"/>
                </a:solidFill>
                <a:latin typeface="Calibri"/>
              </a:rPr>
              <a:t> у </a:t>
            </a:r>
            <a:r>
              <a:rPr lang="ru-RU" dirty="0" err="1">
                <a:solidFill>
                  <a:srgbClr val="000000"/>
                </a:solidFill>
                <a:latin typeface="Calibri"/>
              </a:rPr>
              <a:t>стрій</a:t>
            </a:r>
            <a:r>
              <a:rPr lang="ru-RU" dirty="0">
                <a:solidFill>
                  <a:srgbClr val="000000"/>
                </a:solidFill>
                <a:latin typeface="Calibri"/>
              </a:rPr>
              <a:t>. </a:t>
            </a:r>
            <a:endParaRPr lang="ru-RU" dirty="0"/>
          </a:p>
          <a:p>
            <a:br>
              <a:rPr lang="ru-RU" dirty="0"/>
            </a:br>
            <a:endParaRPr lang="uk-UA" dirty="0"/>
          </a:p>
        </p:txBody>
      </p:sp>
      <p:pic>
        <p:nvPicPr>
          <p:cNvPr id="1026" name="Picture 2" descr="Про право на скорочену тривалість робочого тижня за роботу із шкідливими  умовами праці | Охорона праці і пожежна безпе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960" y="2060847"/>
            <a:ext cx="1512168" cy="10145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Робота змінами: як визначити тривалість робочого часу та часу відпочинку? |  Охорона праці і пожежна безпека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620688"/>
            <a:ext cx="1944215" cy="16181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4" name="Picture 10" descr="Помнить, жить, идти вперёд - и делать - Еврейский сайт Украины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56" r="11944"/>
          <a:stretch/>
        </p:blipFill>
        <p:spPr bwMode="auto">
          <a:xfrm>
            <a:off x="4697741" y="4988943"/>
            <a:ext cx="1872208" cy="16297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12 причин, которые мотивируют нас идти вперёд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996952"/>
            <a:ext cx="2715756" cy="18059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441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36"/>
          <a:stretch/>
        </p:blipFill>
        <p:spPr bwMode="auto">
          <a:xfrm rot="498582">
            <a:off x="7440280" y="2514753"/>
            <a:ext cx="1429346" cy="1213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898" y="2694523"/>
            <a:ext cx="1359593" cy="1359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9823">
            <a:off x="5086100" y="4265087"/>
            <a:ext cx="1154236" cy="1499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5616624" cy="85842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FF00"/>
                </a:solidFill>
                <a:latin typeface="Calibri"/>
              </a:rPr>
              <a:t>Як це зробити правильно</a:t>
            </a:r>
            <a:br>
              <a:rPr lang="ru-RU" sz="3200" b="1" dirty="0">
                <a:solidFill>
                  <a:srgbClr val="FFFF00"/>
                </a:solidFill>
                <a:latin typeface="Calibri"/>
              </a:rPr>
            </a:br>
            <a:r>
              <a:rPr lang="ru-RU" sz="3200" b="1" dirty="0">
                <a:solidFill>
                  <a:srgbClr val="FFFF00"/>
                </a:solidFill>
                <a:latin typeface="Calibri"/>
              </a:rPr>
              <a:t> та ефективно ???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395536" y="3717032"/>
            <a:ext cx="2304256" cy="2746221"/>
          </a:xfrm>
        </p:spPr>
        <p:txBody>
          <a:bodyPr>
            <a:normAutofit fontScale="55000" lnSpcReduction="20000"/>
          </a:bodyPr>
          <a:lstStyle/>
          <a:p>
            <a:pPr algn="ctr">
              <a:spcBef>
                <a:spcPts val="0"/>
              </a:spcBef>
            </a:pPr>
            <a:r>
              <a:rPr lang="uk-UA" sz="2500" b="1" dirty="0">
                <a:solidFill>
                  <a:srgbClr val="000000"/>
                </a:solidFill>
                <a:latin typeface="Calibri"/>
              </a:rPr>
              <a:t>Згадайте про свої сильні якості та сторони.</a:t>
            </a:r>
            <a:r>
              <a:rPr lang="uk-UA" sz="2500" dirty="0">
                <a:solidFill>
                  <a:srgbClr val="000000"/>
                </a:solidFill>
                <a:latin typeface="Calibri"/>
              </a:rPr>
              <a:t> </a:t>
            </a:r>
            <a:endParaRPr lang="uk-UA" sz="2500" dirty="0"/>
          </a:p>
          <a:p>
            <a:pPr marL="0" indent="0">
              <a:spcBef>
                <a:spcPts val="0"/>
              </a:spcBef>
              <a:buNone/>
            </a:pPr>
            <a:br>
              <a:rPr lang="uk-UA" dirty="0"/>
            </a:br>
            <a:r>
              <a:rPr lang="uk-UA" dirty="0">
                <a:solidFill>
                  <a:srgbClr val="000000"/>
                </a:solidFill>
                <a:latin typeface="Calibri"/>
              </a:rPr>
              <a:t>📌 Сумнів у собі та своїх можливостях — часта причина втрати сил і небажання щось робити. </a:t>
            </a:r>
            <a:endParaRPr lang="uk-UA" dirty="0"/>
          </a:p>
          <a:p>
            <a:pPr marL="0" indent="0">
              <a:spcBef>
                <a:spcPts val="0"/>
              </a:spcBef>
              <a:buNone/>
            </a:pPr>
            <a:br>
              <a:rPr lang="uk-UA" dirty="0"/>
            </a:br>
            <a:r>
              <a:rPr lang="uk-UA" dirty="0">
                <a:solidFill>
                  <a:srgbClr val="000000"/>
                </a:solidFill>
                <a:latin typeface="Calibri"/>
              </a:rPr>
              <a:t>📌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 </a:t>
            </a:r>
            <a:r>
              <a:rPr lang="uk-UA" dirty="0">
                <a:solidFill>
                  <a:srgbClr val="000000"/>
                </a:solidFill>
                <a:latin typeface="Calibri"/>
              </a:rPr>
              <a:t>Нагадуйте собі про свої досягнення та переваги. Похваліть себе за навички, які у вас добре розвинені, та почніть діяти.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14"/>
          </p:nvPr>
        </p:nvSpPr>
        <p:spPr>
          <a:xfrm>
            <a:off x="3131840" y="2003513"/>
            <a:ext cx="2376264" cy="331236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5600" b="1" dirty="0">
                <a:solidFill>
                  <a:srgbClr val="000000"/>
                </a:solidFill>
                <a:latin typeface="Calibri"/>
              </a:rPr>
              <a:t>Займіться тим, що вам подобається</a:t>
            </a:r>
            <a:r>
              <a:rPr lang="ru-RU" sz="4300" b="1" dirty="0">
                <a:solidFill>
                  <a:srgbClr val="000000"/>
                </a:solidFill>
                <a:latin typeface="Calibri"/>
              </a:rPr>
              <a:t>. </a:t>
            </a:r>
            <a:endParaRPr lang="ru-RU" sz="43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br>
              <a:rPr lang="ru-RU" sz="2700" dirty="0">
                <a:latin typeface="Calibri" pitchFamily="34" charset="0"/>
                <a:cs typeface="Calibri" pitchFamily="34" charset="0"/>
              </a:rPr>
            </a:br>
            <a:r>
              <a:rPr lang="ru-RU" sz="4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✅ Коли мотивація на 0% — складно просто встати і приступити до виконання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будь-</a:t>
            </a:r>
            <a:r>
              <a:rPr lang="ru-RU" sz="48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якої</a:t>
            </a:r>
            <a:r>
              <a:rPr lang="ru-RU" sz="4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роботи, тому, щоб запустити когнітивні процеси, почніть з розминання. Саме таким  розминанням може стати виконання справ, які приносять вам задоволення. </a:t>
            </a:r>
            <a:endParaRPr lang="ru-RU" sz="4800" dirty="0"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br>
              <a:rPr lang="ru-RU" sz="4800" dirty="0">
                <a:latin typeface="Calibri" pitchFamily="34" charset="0"/>
                <a:cs typeface="Calibri" pitchFamily="34" charset="0"/>
              </a:rPr>
            </a:br>
            <a:r>
              <a:rPr lang="ru-RU" sz="4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✅ Ці дії покращать настрій і допоможуть повернути натхнення, в результаті у вас з'явиться більше сил на виконання робочих завдань.</a:t>
            </a:r>
            <a:endParaRPr lang="ru-RU" sz="4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Місце для вмісту 3"/>
          <p:cNvSpPr txBox="1">
            <a:spLocks/>
          </p:cNvSpPr>
          <p:nvPr/>
        </p:nvSpPr>
        <p:spPr>
          <a:xfrm>
            <a:off x="6593180" y="3831380"/>
            <a:ext cx="2016224" cy="208823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 algn="ctr">
              <a:spcBef>
                <a:spcPts val="0"/>
              </a:spcBef>
              <a:buNone/>
            </a:pPr>
            <a:r>
              <a:rPr lang="ru-RU" sz="2500" b="1" dirty="0">
                <a:solidFill>
                  <a:srgbClr val="000000"/>
                </a:solidFill>
                <a:latin typeface="Calibri"/>
              </a:rPr>
              <a:t>Святкуйте дуже маленькі перемоги. </a:t>
            </a:r>
            <a:endParaRPr lang="ru-RU" sz="2500" b="1" dirty="0"/>
          </a:p>
          <a:p>
            <a:pPr marL="0" indent="0">
              <a:spcBef>
                <a:spcPts val="0"/>
              </a:spcBef>
              <a:buNone/>
            </a:pPr>
            <a:br>
              <a:rPr lang="ru-RU" dirty="0"/>
            </a:br>
            <a:r>
              <a:rPr lang="uk-UA" dirty="0">
                <a:solidFill>
                  <a:srgbClr val="000000"/>
                </a:solidFill>
                <a:latin typeface="Calibri"/>
              </a:rPr>
              <a:t>📌  </a:t>
            </a:r>
            <a:r>
              <a:rPr lang="ru-RU" dirty="0">
                <a:solidFill>
                  <a:srgbClr val="000000"/>
                </a:solidFill>
                <a:latin typeface="Calibri"/>
              </a:rPr>
              <a:t>Це допоможе створити позитивні навички. Не обов'язково щоразу купувати торт. Достатньо просто відзначити, що трапилося щось хороше.</a:t>
            </a:r>
            <a:br>
              <a:rPr lang="ru-RU" dirty="0"/>
            </a:b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8" r="46862"/>
          <a:stretch/>
        </p:blipFill>
        <p:spPr bwMode="auto">
          <a:xfrm rot="755502">
            <a:off x="463196" y="1253834"/>
            <a:ext cx="1342010" cy="1429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29762" r="10000"/>
          <a:stretch/>
        </p:blipFill>
        <p:spPr bwMode="auto">
          <a:xfrm>
            <a:off x="677119" y="2250370"/>
            <a:ext cx="228600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8"/>
          <a:stretch/>
        </p:blipFill>
        <p:spPr bwMode="auto">
          <a:xfrm>
            <a:off x="3275856" y="5389451"/>
            <a:ext cx="1415803" cy="12386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0" b="11551"/>
          <a:stretch/>
        </p:blipFill>
        <p:spPr bwMode="auto">
          <a:xfrm>
            <a:off x="5518013" y="686619"/>
            <a:ext cx="2150332" cy="1938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575013"/>
            <a:ext cx="1315046" cy="1053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940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Заробити граючи — 5 способів отримати додатковий дохід онлайн | Курс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1" r="4413"/>
          <a:stretch/>
        </p:blipFill>
        <p:spPr bwMode="auto">
          <a:xfrm>
            <a:off x="6405498" y="2102868"/>
            <a:ext cx="1720628" cy="10444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8" name="Picture 12" descr="Top 15 Problem-Solving Activities for Your Team to Maste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72" b="13562"/>
          <a:stretch/>
        </p:blipFill>
        <p:spPr bwMode="auto">
          <a:xfrm rot="10800000" flipV="1">
            <a:off x="3238265" y="4102929"/>
            <a:ext cx="2448272" cy="12485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кутник 4"/>
          <p:cNvSpPr/>
          <p:nvPr/>
        </p:nvSpPr>
        <p:spPr>
          <a:xfrm>
            <a:off x="395536" y="2132856"/>
            <a:ext cx="2286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b="1" dirty="0">
                <a:solidFill>
                  <a:srgbClr val="FF33CC"/>
                </a:solidFill>
                <a:latin typeface="Calibri"/>
              </a:rPr>
              <a:t>Слідкуйте за своїм здоров'ям.</a:t>
            </a:r>
            <a:r>
              <a:rPr lang="uk-UA" sz="1200" dirty="0">
                <a:solidFill>
                  <a:srgbClr val="FF33CC"/>
                </a:solidFill>
                <a:latin typeface="Calibri"/>
              </a:rPr>
              <a:t> </a:t>
            </a:r>
            <a:endParaRPr lang="uk-UA" sz="1200" dirty="0">
              <a:solidFill>
                <a:srgbClr val="FF33CC"/>
              </a:solidFill>
            </a:endParaRPr>
          </a:p>
          <a:p>
            <a:br>
              <a:rPr lang="uk-UA" sz="1200" dirty="0"/>
            </a:br>
            <a:r>
              <a:rPr lang="uk-UA" sz="1200" dirty="0">
                <a:solidFill>
                  <a:srgbClr val="000000"/>
                </a:solidFill>
                <a:latin typeface="Calibri"/>
              </a:rPr>
              <a:t>📌 </a:t>
            </a:r>
            <a:r>
              <a:rPr lang="uk-UA" sz="1300" dirty="0">
                <a:solidFill>
                  <a:srgbClr val="000000"/>
                </a:solidFill>
                <a:latin typeface="Calibri"/>
              </a:rPr>
              <a:t>Погане самопочуття сильно відволікає від роботи та знижує рівень продуктивності. </a:t>
            </a:r>
            <a:endParaRPr lang="uk-UA" sz="1300" dirty="0"/>
          </a:p>
          <a:p>
            <a:br>
              <a:rPr lang="uk-UA" sz="1300" dirty="0"/>
            </a:br>
            <a:r>
              <a:rPr lang="uk-UA" sz="1300" dirty="0">
                <a:solidFill>
                  <a:srgbClr val="000000"/>
                </a:solidFill>
                <a:latin typeface="Calibri"/>
              </a:rPr>
              <a:t>📌 Займайтеся танцями, спортом, бувайте на свіжому повітрі.</a:t>
            </a:r>
            <a:endParaRPr lang="uk-UA" sz="1300" dirty="0"/>
          </a:p>
        </p:txBody>
      </p:sp>
      <p:sp>
        <p:nvSpPr>
          <p:cNvPr id="7" name="Прямокутник 6"/>
          <p:cNvSpPr/>
          <p:nvPr/>
        </p:nvSpPr>
        <p:spPr>
          <a:xfrm>
            <a:off x="3707904" y="1983642"/>
            <a:ext cx="2088232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>
                <a:solidFill>
                  <a:srgbClr val="0066FF"/>
                </a:solidFill>
                <a:latin typeface="Calibri"/>
              </a:rPr>
              <a:t>Зосередьтеся</a:t>
            </a:r>
            <a:r>
              <a:rPr lang="ru-RU" sz="1400" b="1" dirty="0">
                <a:solidFill>
                  <a:srgbClr val="0066FF"/>
                </a:solidFill>
                <a:latin typeface="Calibri"/>
              </a:rPr>
              <a:t> на </a:t>
            </a:r>
            <a:r>
              <a:rPr lang="ru-RU" sz="1400" b="1" dirty="0" err="1">
                <a:solidFill>
                  <a:srgbClr val="0066FF"/>
                </a:solidFill>
                <a:latin typeface="Calibri"/>
              </a:rPr>
              <a:t>вирішенні</a:t>
            </a:r>
            <a:r>
              <a:rPr lang="ru-RU" sz="1400" b="1" dirty="0">
                <a:solidFill>
                  <a:srgbClr val="0066FF"/>
                </a:solidFill>
                <a:latin typeface="Calibri"/>
              </a:rPr>
              <a:t> </a:t>
            </a:r>
            <a:r>
              <a:rPr lang="ru-RU" sz="1400" b="1" dirty="0" err="1">
                <a:solidFill>
                  <a:srgbClr val="0066FF"/>
                </a:solidFill>
                <a:latin typeface="Calibri"/>
              </a:rPr>
              <a:t>проблеми</a:t>
            </a:r>
            <a:r>
              <a:rPr lang="ru-RU" sz="1400" b="1" dirty="0">
                <a:solidFill>
                  <a:srgbClr val="0066FF"/>
                </a:solidFill>
                <a:latin typeface="Calibri"/>
              </a:rPr>
              <a:t>. </a:t>
            </a:r>
            <a:endParaRPr lang="ru-RU" sz="1400" b="1" dirty="0">
              <a:solidFill>
                <a:srgbClr val="0066FF"/>
              </a:solidFill>
            </a:endParaRPr>
          </a:p>
          <a:p>
            <a:br>
              <a:rPr lang="ru-RU" sz="1200" dirty="0"/>
            </a:br>
            <a:r>
              <a:rPr lang="ru-RU" sz="1200" dirty="0">
                <a:solidFill>
                  <a:srgbClr val="000000"/>
                </a:solidFill>
                <a:latin typeface="Calibri"/>
              </a:rPr>
              <a:t>✅ </a:t>
            </a:r>
            <a:r>
              <a:rPr lang="ru-RU" sz="1300" dirty="0">
                <a:solidFill>
                  <a:srgbClr val="000000"/>
                </a:solidFill>
                <a:latin typeface="Calibri"/>
              </a:rPr>
              <a:t>Тут </a:t>
            </a:r>
            <a:r>
              <a:rPr lang="ru-RU" sz="1300" dirty="0" err="1">
                <a:solidFill>
                  <a:srgbClr val="000000"/>
                </a:solidFill>
                <a:latin typeface="Calibri"/>
              </a:rPr>
              <a:t>важлива</a:t>
            </a:r>
            <a:r>
              <a:rPr lang="ru-RU" sz="13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300" dirty="0" err="1">
                <a:solidFill>
                  <a:srgbClr val="000000"/>
                </a:solidFill>
                <a:latin typeface="Calibri"/>
              </a:rPr>
              <a:t>концентрація</a:t>
            </a:r>
            <a:r>
              <a:rPr lang="ru-RU" sz="1300" dirty="0">
                <a:solidFill>
                  <a:srgbClr val="000000"/>
                </a:solidFill>
                <a:latin typeface="Calibri"/>
              </a:rPr>
              <a:t> не на </a:t>
            </a:r>
            <a:r>
              <a:rPr lang="ru-RU" sz="1300" dirty="0" err="1">
                <a:solidFill>
                  <a:srgbClr val="000000"/>
                </a:solidFill>
                <a:latin typeface="Calibri"/>
              </a:rPr>
              <a:t>самій</a:t>
            </a:r>
            <a:r>
              <a:rPr lang="ru-RU" sz="13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300" dirty="0" err="1">
                <a:solidFill>
                  <a:srgbClr val="000000"/>
                </a:solidFill>
                <a:latin typeface="Calibri"/>
              </a:rPr>
              <a:t>проблемі</a:t>
            </a:r>
            <a:r>
              <a:rPr lang="ru-RU" sz="1300" dirty="0">
                <a:solidFill>
                  <a:srgbClr val="000000"/>
                </a:solidFill>
                <a:latin typeface="Calibri"/>
              </a:rPr>
              <a:t>, а </a:t>
            </a:r>
            <a:r>
              <a:rPr lang="ru-RU" sz="1300" dirty="0" err="1">
                <a:solidFill>
                  <a:srgbClr val="000000"/>
                </a:solidFill>
                <a:latin typeface="Calibri"/>
              </a:rPr>
              <a:t>саме</a:t>
            </a:r>
            <a:r>
              <a:rPr lang="ru-RU" sz="1300" dirty="0">
                <a:solidFill>
                  <a:srgbClr val="000000"/>
                </a:solidFill>
                <a:latin typeface="Calibri"/>
              </a:rPr>
              <a:t> на </a:t>
            </a:r>
            <a:r>
              <a:rPr lang="ru-RU" sz="1300" dirty="0" err="1">
                <a:solidFill>
                  <a:srgbClr val="000000"/>
                </a:solidFill>
                <a:latin typeface="Calibri"/>
              </a:rPr>
              <a:t>її</a:t>
            </a:r>
            <a:r>
              <a:rPr lang="ru-RU" sz="13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300" dirty="0" err="1">
                <a:solidFill>
                  <a:srgbClr val="000000"/>
                </a:solidFill>
                <a:latin typeface="Calibri"/>
              </a:rPr>
              <a:t>вирішенні</a:t>
            </a:r>
            <a:r>
              <a:rPr lang="ru-RU" sz="1300" dirty="0">
                <a:solidFill>
                  <a:srgbClr val="000000"/>
                </a:solidFill>
                <a:latin typeface="Calibri"/>
              </a:rPr>
              <a:t>. </a:t>
            </a:r>
          </a:p>
          <a:p>
            <a:endParaRPr lang="ru-RU" sz="1300" dirty="0">
              <a:solidFill>
                <a:srgbClr val="000000"/>
              </a:solidFill>
              <a:latin typeface="Calibri"/>
            </a:endParaRPr>
          </a:p>
          <a:p>
            <a:r>
              <a:rPr lang="ru-RU" sz="1300" dirty="0">
                <a:solidFill>
                  <a:srgbClr val="000000"/>
                </a:solidFill>
                <a:latin typeface="Calibri"/>
              </a:rPr>
              <a:t>Продумайте </a:t>
            </a:r>
            <a:r>
              <a:rPr lang="ru-RU" sz="1300" dirty="0" err="1">
                <a:solidFill>
                  <a:srgbClr val="000000"/>
                </a:solidFill>
                <a:latin typeface="Calibri"/>
              </a:rPr>
              <a:t>усі</a:t>
            </a:r>
            <a:r>
              <a:rPr lang="ru-RU" sz="13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300" dirty="0" err="1">
                <a:solidFill>
                  <a:srgbClr val="000000"/>
                </a:solidFill>
                <a:latin typeface="Calibri"/>
              </a:rPr>
              <a:t>можливі</a:t>
            </a:r>
            <a:r>
              <a:rPr lang="ru-RU" sz="13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300" dirty="0" err="1">
                <a:solidFill>
                  <a:srgbClr val="000000"/>
                </a:solidFill>
                <a:latin typeface="Calibri"/>
              </a:rPr>
              <a:t>варіанти</a:t>
            </a:r>
            <a:r>
              <a:rPr lang="ru-RU" sz="1300" dirty="0">
                <a:solidFill>
                  <a:srgbClr val="000000"/>
                </a:solidFill>
                <a:latin typeface="Calibri"/>
              </a:rPr>
              <a:t>.</a:t>
            </a:r>
          </a:p>
          <a:p>
            <a:endParaRPr lang="ru-RU" sz="1200" dirty="0">
              <a:solidFill>
                <a:srgbClr val="000000"/>
              </a:solidFill>
              <a:latin typeface="Calibri"/>
            </a:endParaRPr>
          </a:p>
          <a:p>
            <a:endParaRPr lang="ru-RU" sz="1200" dirty="0"/>
          </a:p>
        </p:txBody>
      </p:sp>
      <p:sp>
        <p:nvSpPr>
          <p:cNvPr id="8" name="Місце для вмісту 3"/>
          <p:cNvSpPr txBox="1">
            <a:spLocks/>
          </p:cNvSpPr>
          <p:nvPr/>
        </p:nvSpPr>
        <p:spPr>
          <a:xfrm>
            <a:off x="6516216" y="3501008"/>
            <a:ext cx="2088232" cy="295232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5600" b="1" dirty="0" err="1">
                <a:solidFill>
                  <a:srgbClr val="FF33CC"/>
                </a:solidFill>
                <a:latin typeface="Calibri"/>
              </a:rPr>
              <a:t>Робіть</a:t>
            </a:r>
            <a:r>
              <a:rPr lang="ru-RU" sz="5600" b="1" dirty="0">
                <a:solidFill>
                  <a:srgbClr val="FF33CC"/>
                </a:solidFill>
                <a:latin typeface="Calibri"/>
              </a:rPr>
              <a:t> те, що любите та </a:t>
            </a:r>
            <a:r>
              <a:rPr lang="ru-RU" sz="5600" b="1" dirty="0" err="1">
                <a:solidFill>
                  <a:srgbClr val="FF33CC"/>
                </a:solidFill>
                <a:latin typeface="Calibri"/>
              </a:rPr>
              <a:t>чим</a:t>
            </a:r>
            <a:r>
              <a:rPr lang="ru-RU" sz="5600" b="1" dirty="0">
                <a:solidFill>
                  <a:srgbClr val="FF33CC"/>
                </a:solidFill>
                <a:latin typeface="Calibri"/>
              </a:rPr>
              <a:t> </a:t>
            </a:r>
            <a:r>
              <a:rPr lang="ru-RU" sz="5600" b="1" dirty="0" err="1">
                <a:solidFill>
                  <a:srgbClr val="FF33CC"/>
                </a:solidFill>
                <a:latin typeface="Calibri"/>
              </a:rPr>
              <a:t>можна</a:t>
            </a:r>
            <a:r>
              <a:rPr lang="ru-RU" sz="5600" b="1" dirty="0">
                <a:solidFill>
                  <a:srgbClr val="FF33CC"/>
                </a:solidFill>
                <a:latin typeface="Calibri"/>
              </a:rPr>
              <a:t> </a:t>
            </a:r>
            <a:r>
              <a:rPr lang="ru-RU" sz="5600" b="1" dirty="0" err="1">
                <a:solidFill>
                  <a:srgbClr val="FF33CC"/>
                </a:solidFill>
                <a:latin typeface="Calibri"/>
              </a:rPr>
              <a:t>заробляти</a:t>
            </a:r>
            <a:r>
              <a:rPr lang="ru-RU" sz="5600" b="1" dirty="0">
                <a:solidFill>
                  <a:srgbClr val="FF33CC"/>
                </a:solidFill>
                <a:latin typeface="Calibri"/>
              </a:rPr>
              <a:t>.</a:t>
            </a:r>
            <a:r>
              <a:rPr lang="ru-RU" sz="5600" dirty="0">
                <a:solidFill>
                  <a:srgbClr val="FF33CC"/>
                </a:solidFill>
                <a:latin typeface="Calibri"/>
              </a:rPr>
              <a:t> </a:t>
            </a:r>
            <a:endParaRPr lang="ru-RU" sz="5600" dirty="0">
              <a:solidFill>
                <a:srgbClr val="FF33CC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br>
              <a:rPr lang="ru-RU" sz="4800" dirty="0"/>
            </a:br>
            <a:r>
              <a:rPr lang="uk-UA" sz="4800" dirty="0">
                <a:solidFill>
                  <a:srgbClr val="000000"/>
                </a:solidFill>
                <a:latin typeface="Calibri"/>
              </a:rPr>
              <a:t>📌 </a:t>
            </a:r>
            <a:r>
              <a:rPr lang="ru-RU" sz="5200" dirty="0" err="1">
                <a:solidFill>
                  <a:srgbClr val="000000"/>
                </a:solidFill>
                <a:latin typeface="Calibri"/>
              </a:rPr>
              <a:t>Успіх</a:t>
            </a:r>
            <a:r>
              <a:rPr lang="ru-RU" sz="5200" dirty="0">
                <a:solidFill>
                  <a:srgbClr val="000000"/>
                </a:solidFill>
                <a:latin typeface="Calibri"/>
              </a:rPr>
              <a:t> у будь-</a:t>
            </a:r>
            <a:r>
              <a:rPr lang="ru-RU" sz="5200" dirty="0" err="1">
                <a:solidFill>
                  <a:srgbClr val="000000"/>
                </a:solidFill>
                <a:latin typeface="Calibri"/>
              </a:rPr>
              <a:t>якій</a:t>
            </a:r>
            <a:r>
              <a:rPr lang="ru-RU" sz="5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5200" dirty="0" err="1">
                <a:solidFill>
                  <a:srgbClr val="000000"/>
                </a:solidFill>
                <a:latin typeface="Calibri"/>
              </a:rPr>
              <a:t>справі</a:t>
            </a:r>
            <a:r>
              <a:rPr lang="ru-RU" sz="5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5200" dirty="0" err="1">
                <a:solidFill>
                  <a:srgbClr val="000000"/>
                </a:solidFill>
                <a:latin typeface="Calibri"/>
              </a:rPr>
              <a:t>ґрунтується</a:t>
            </a:r>
            <a:r>
              <a:rPr lang="ru-RU" sz="5200" dirty="0">
                <a:solidFill>
                  <a:srgbClr val="000000"/>
                </a:solidFill>
                <a:latin typeface="Calibri"/>
              </a:rPr>
              <a:t> на </a:t>
            </a:r>
            <a:r>
              <a:rPr lang="ru-RU" sz="5200" dirty="0" err="1">
                <a:solidFill>
                  <a:srgbClr val="000000"/>
                </a:solidFill>
                <a:latin typeface="Calibri"/>
              </a:rPr>
              <a:t>поєднанні</a:t>
            </a:r>
            <a:r>
              <a:rPr lang="ru-RU" sz="5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5200" dirty="0" err="1">
                <a:solidFill>
                  <a:srgbClr val="000000"/>
                </a:solidFill>
                <a:latin typeface="Calibri"/>
              </a:rPr>
              <a:t>пристрасті</a:t>
            </a:r>
            <a:r>
              <a:rPr lang="ru-RU" sz="5200" dirty="0">
                <a:solidFill>
                  <a:srgbClr val="000000"/>
                </a:solidFill>
                <a:latin typeface="Calibri"/>
              </a:rPr>
              <a:t> та </a:t>
            </a:r>
            <a:r>
              <a:rPr lang="ru-RU" sz="5200" dirty="0" err="1">
                <a:solidFill>
                  <a:srgbClr val="000000"/>
                </a:solidFill>
                <a:latin typeface="Calibri"/>
              </a:rPr>
              <a:t>досвіду</a:t>
            </a:r>
            <a:r>
              <a:rPr lang="ru-RU" sz="5200" dirty="0">
                <a:solidFill>
                  <a:srgbClr val="000000"/>
                </a:solidFill>
                <a:latin typeface="Calibri"/>
              </a:rPr>
              <a:t>. Але будьте </a:t>
            </a:r>
            <a:r>
              <a:rPr lang="ru-RU" sz="5200" dirty="0" err="1">
                <a:solidFill>
                  <a:srgbClr val="000000"/>
                </a:solidFill>
                <a:latin typeface="Calibri"/>
              </a:rPr>
              <a:t>обережні</a:t>
            </a:r>
            <a:r>
              <a:rPr lang="ru-RU" sz="5200" dirty="0">
                <a:solidFill>
                  <a:srgbClr val="000000"/>
                </a:solidFill>
                <a:latin typeface="Calibri"/>
              </a:rPr>
              <a:t>. </a:t>
            </a:r>
          </a:p>
          <a:p>
            <a:pPr marL="0" indent="0">
              <a:spcBef>
                <a:spcPts val="0"/>
              </a:spcBef>
              <a:buNone/>
            </a:pPr>
            <a:endParaRPr lang="ru-RU" sz="4000" dirty="0">
              <a:solidFill>
                <a:srgbClr val="000000"/>
              </a:solidFill>
              <a:latin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5200" dirty="0" err="1">
                <a:solidFill>
                  <a:srgbClr val="000000"/>
                </a:solidFill>
                <a:latin typeface="Calibri"/>
              </a:rPr>
              <a:t>Переконайтеся</a:t>
            </a:r>
            <a:r>
              <a:rPr lang="ru-RU" sz="5200" dirty="0">
                <a:solidFill>
                  <a:srgbClr val="000000"/>
                </a:solidFill>
                <a:latin typeface="Calibri"/>
              </a:rPr>
              <a:t>, що </a:t>
            </a:r>
            <a:r>
              <a:rPr lang="ru-RU" sz="5200" dirty="0" err="1">
                <a:solidFill>
                  <a:srgbClr val="000000"/>
                </a:solidFill>
                <a:latin typeface="Calibri"/>
              </a:rPr>
              <a:t>зможете</a:t>
            </a:r>
            <a:r>
              <a:rPr lang="ru-RU" sz="5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5200" dirty="0" err="1">
                <a:solidFill>
                  <a:srgbClr val="000000"/>
                </a:solidFill>
                <a:latin typeface="Calibri"/>
              </a:rPr>
              <a:t>заробляти</a:t>
            </a:r>
            <a:r>
              <a:rPr lang="ru-RU" sz="5200" dirty="0">
                <a:solidFill>
                  <a:srgbClr val="000000"/>
                </a:solidFill>
                <a:latin typeface="Calibri"/>
              </a:rPr>
              <a:t> на результатах </a:t>
            </a:r>
            <a:r>
              <a:rPr lang="ru-RU" sz="5200" dirty="0" err="1">
                <a:solidFill>
                  <a:srgbClr val="000000"/>
                </a:solidFill>
                <a:latin typeface="Calibri"/>
              </a:rPr>
              <a:t>цієї</a:t>
            </a:r>
            <a:r>
              <a:rPr lang="ru-RU" sz="5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5200" dirty="0" err="1">
                <a:solidFill>
                  <a:srgbClr val="000000"/>
                </a:solidFill>
                <a:latin typeface="Calibri"/>
              </a:rPr>
              <a:t>діяльності</a:t>
            </a:r>
            <a:r>
              <a:rPr lang="ru-RU" sz="5200" dirty="0">
                <a:solidFill>
                  <a:srgbClr val="000000"/>
                </a:solidFill>
                <a:latin typeface="Calibri"/>
              </a:rPr>
              <a:t>. </a:t>
            </a:r>
            <a:endParaRPr lang="ru-RU" sz="5200" dirty="0"/>
          </a:p>
          <a:p>
            <a:pPr marL="0" indent="0">
              <a:spcBef>
                <a:spcPts val="0"/>
              </a:spcBef>
              <a:buNone/>
            </a:pPr>
            <a:br>
              <a:rPr lang="ru-RU" sz="5200" dirty="0"/>
            </a:br>
            <a:r>
              <a:rPr lang="uk-UA" sz="5200" dirty="0">
                <a:solidFill>
                  <a:srgbClr val="000000"/>
                </a:solidFill>
                <a:latin typeface="Calibri"/>
              </a:rPr>
              <a:t>📌 </a:t>
            </a:r>
            <a:r>
              <a:rPr lang="ru-RU" sz="5200" dirty="0">
                <a:solidFill>
                  <a:srgbClr val="000000"/>
                </a:solidFill>
                <a:latin typeface="Calibri"/>
              </a:rPr>
              <a:t>Далеко не все, що нам подобається, може </a:t>
            </a:r>
            <a:r>
              <a:rPr lang="ru-RU" sz="5200" dirty="0" err="1">
                <a:solidFill>
                  <a:srgbClr val="000000"/>
                </a:solidFill>
                <a:latin typeface="Calibri"/>
              </a:rPr>
              <a:t>приносити</a:t>
            </a:r>
            <a:r>
              <a:rPr lang="ru-RU" sz="5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5200" dirty="0" err="1">
                <a:solidFill>
                  <a:srgbClr val="000000"/>
                </a:solidFill>
                <a:latin typeface="Calibri"/>
              </a:rPr>
              <a:t>реальний</a:t>
            </a:r>
            <a:r>
              <a:rPr lang="ru-RU" sz="5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5200" dirty="0" err="1">
                <a:solidFill>
                  <a:srgbClr val="000000"/>
                </a:solidFill>
                <a:latin typeface="Calibri"/>
              </a:rPr>
              <a:t>дохід</a:t>
            </a:r>
            <a:r>
              <a:rPr lang="ru-RU" sz="5200" dirty="0">
                <a:solidFill>
                  <a:srgbClr val="000000"/>
                </a:solidFill>
                <a:latin typeface="Calibri"/>
              </a:rPr>
              <a:t>, що рано </a:t>
            </a:r>
            <a:r>
              <a:rPr lang="ru-RU" sz="5200" dirty="0" err="1">
                <a:solidFill>
                  <a:srgbClr val="000000"/>
                </a:solidFill>
                <a:latin typeface="Calibri"/>
              </a:rPr>
              <a:t>чи</a:t>
            </a:r>
            <a:r>
              <a:rPr lang="ru-RU" sz="5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5200" dirty="0" err="1">
                <a:solidFill>
                  <a:srgbClr val="000000"/>
                </a:solidFill>
                <a:latin typeface="Calibri"/>
              </a:rPr>
              <a:t>пізно</a:t>
            </a:r>
            <a:r>
              <a:rPr lang="ru-RU" sz="5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5200" dirty="0" err="1">
                <a:solidFill>
                  <a:srgbClr val="000000"/>
                </a:solidFill>
                <a:latin typeface="Calibri"/>
              </a:rPr>
              <a:t>призведе</a:t>
            </a:r>
            <a:r>
              <a:rPr lang="ru-RU" sz="5200" dirty="0">
                <a:solidFill>
                  <a:srgbClr val="000000"/>
                </a:solidFill>
                <a:latin typeface="Calibri"/>
              </a:rPr>
              <a:t> до </a:t>
            </a:r>
            <a:r>
              <a:rPr lang="ru-RU" sz="5200" dirty="0" err="1">
                <a:solidFill>
                  <a:srgbClr val="000000"/>
                </a:solidFill>
                <a:latin typeface="Calibri"/>
              </a:rPr>
              <a:t>вигоряння</a:t>
            </a:r>
            <a:r>
              <a:rPr lang="ru-RU" sz="5200" dirty="0">
                <a:solidFill>
                  <a:srgbClr val="000000"/>
                </a:solidFill>
                <a:latin typeface="Calibri"/>
              </a:rPr>
              <a:t>.</a:t>
            </a:r>
            <a:endParaRPr lang="ru-RU" sz="5200" dirty="0"/>
          </a:p>
          <a:p>
            <a:br>
              <a:rPr lang="ru-RU" dirty="0"/>
            </a:br>
            <a:endParaRPr lang="uk-UA" dirty="0"/>
          </a:p>
        </p:txBody>
      </p:sp>
      <p:pic>
        <p:nvPicPr>
          <p:cNvPr id="4100" name="Picture 4" descr="Stick Figure with Lovely Hearts Stock Illustration - Illustration of  mothers, stick: 11456214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0" r="14313"/>
          <a:stretch/>
        </p:blipFill>
        <p:spPr bwMode="auto">
          <a:xfrm>
            <a:off x="2411760" y="548680"/>
            <a:ext cx="1155898" cy="22410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1603">
            <a:off x="497609" y="548680"/>
            <a:ext cx="1569911" cy="996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71" y="4581128"/>
            <a:ext cx="1913789" cy="14279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 descr="Как-решать-проблемы – Овощи и Фрукты журнал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786703"/>
            <a:ext cx="1508995" cy="12083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Методи вирішення проблем: огляд способів та рекомендації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953" y="5435987"/>
            <a:ext cx="1910406" cy="11462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Заработок в интернете в 2020 году - ТОП 95 способов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673" y="1018256"/>
            <a:ext cx="1863388" cy="10647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114808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Форма хвиль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Форма хвиль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114</TotalTime>
  <Words>329</Words>
  <Application>Microsoft Office PowerPoint</Application>
  <PresentationFormat>Екран (4:3)</PresentationFormat>
  <Paragraphs>28</Paragraphs>
  <Slides>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</vt:i4>
      </vt:variant>
    </vt:vector>
  </HeadingPairs>
  <TitlesOfParts>
    <vt:vector size="10" baseType="lpstr">
      <vt:lpstr>Arial</vt:lpstr>
      <vt:lpstr>Book Antiqua</vt:lpstr>
      <vt:lpstr>Calibri</vt:lpstr>
      <vt:lpstr>Lucida Sans</vt:lpstr>
      <vt:lpstr>Symbol</vt:lpstr>
      <vt:lpstr>Times New Roman</vt:lpstr>
      <vt:lpstr>Форма хвиль</vt:lpstr>
      <vt:lpstr>Як мотивувати себе?</vt:lpstr>
      <vt:lpstr>Як це зробити правильно  та ефективно ???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Як мотивувати себе?</dc:title>
  <dc:creator>Sara Yasmeen (Wipro Technologies)</dc:creator>
  <cp:lastModifiedBy>ЗОШ №30 Житомир</cp:lastModifiedBy>
  <cp:revision>14</cp:revision>
  <dcterms:created xsi:type="dcterms:W3CDTF">2010-02-23T11:30:32Z</dcterms:created>
  <dcterms:modified xsi:type="dcterms:W3CDTF">2022-10-13T10:22:57Z</dcterms:modified>
</cp:coreProperties>
</file>